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64" r:id="rId5"/>
    <p:sldId id="263" r:id="rId6"/>
    <p:sldId id="260" r:id="rId7"/>
    <p:sldId id="261" r:id="rId8"/>
    <p:sldId id="262" r:id="rId9"/>
    <p:sldId id="269" r:id="rId10"/>
    <p:sldId id="265" r:id="rId11"/>
    <p:sldId id="271" r:id="rId12"/>
    <p:sldId id="268" r:id="rId13"/>
  </p:sldIdLst>
  <p:sldSz cx="9144000" cy="5145088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51B712-BD25-40A8-A8DD-F4D37D0953EE}">
          <p14:sldIdLst>
            <p14:sldId id="256"/>
            <p14:sldId id="257"/>
            <p14:sldId id="264"/>
            <p14:sldId id="263"/>
            <p14:sldId id="260"/>
            <p14:sldId id="261"/>
            <p14:sldId id="262"/>
            <p14:sldId id="269"/>
            <p14:sldId id="265"/>
            <p14:sldId id="271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00"/>
    <a:srgbClr val="65482B"/>
    <a:srgbClr val="C75806"/>
    <a:srgbClr val="00499F"/>
    <a:srgbClr val="0CC1E0"/>
    <a:srgbClr val="1B00FE"/>
    <a:srgbClr val="0CA3D7"/>
    <a:srgbClr val="082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6131B-4AA6-4E38-AA67-388336EC01C6}" v="31" dt="2024-04-28T22:39:25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476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C4A7DE5-95E6-4A0B-BEB8-AB6E49E509E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3534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4013200"/>
            <a:ext cx="6191250" cy="5588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alt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516438"/>
            <a:ext cx="6191250" cy="377825"/>
          </a:xfrm>
          <a:effectLst/>
        </p:spPr>
        <p:txBody>
          <a:bodyPr/>
          <a:lstStyle>
            <a:lvl1pPr marL="0" indent="0">
              <a:buFontTx/>
              <a:buNone/>
              <a:defRPr>
                <a:solidFill>
                  <a:srgbClr val="4C5A75"/>
                </a:solidFill>
              </a:defRPr>
            </a:lvl1pPr>
          </a:lstStyle>
          <a:p>
            <a:pPr lvl="0"/>
            <a:r>
              <a:rPr lang="ru-RU" altLang="ru-RU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E8AF6-49D5-4F17-A09A-43A48F63B427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22F12-7762-480E-86F4-67B26459EC0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12463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196850"/>
            <a:ext cx="2051050" cy="4105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196850"/>
            <a:ext cx="6003925" cy="4105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FA0B95-FEE0-4DEA-9FC4-7AB8C157D829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54891-F71B-4A37-A86D-76F02ADE94F6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83263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33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6238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A89524-50FB-4F0A-8137-28F5AA86FCC9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76168B-893A-450C-AE5D-D815E48E380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835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920570-AB55-4B09-9F54-24790130371A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AB712-1490-46F9-8AEF-53057EC69A5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9919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259E5D-3C8A-49FF-B1E1-6DF43A764CF6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B446CA-A14C-4CF1-8131-9129D293DA4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86841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1204913"/>
            <a:ext cx="3600450" cy="3395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4763" y="1204913"/>
            <a:ext cx="3602037" cy="3395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E5FF12-4B81-42F3-AC1E-E1E492495AF1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161174-6D50-4636-BD8A-058E766E5C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9251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65BA2-3F58-4E3D-8457-8CC0897631CE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DB38F1-BBBE-415B-95EA-1E3669A85D5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70158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5E569F-65F8-4CBD-84D9-B5FFFED3815A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7EAE9-3D5A-41A2-B3D7-5C5DBC17661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39001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F70D37-798C-4556-B7C8-29689B6AED61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FF3BC2-F604-4A0A-8E0F-B1E20B3E4A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49157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6F4EFC-CA16-410B-9EA0-E2ACA46DAAD6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AAA64-02A8-4F15-B336-EEC2F4DFCB0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363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CA9B7D-63B6-4B3B-AC0B-BFC8DC719418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F63C7A-5739-492F-962F-7E588450FB6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48051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81CF77-C437-4128-A046-E26BDF2EBD7D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6148F-2F1D-45FD-9DCC-35714B4C08F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8822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C4DF45-3BAD-46AE-A243-BE49B4746C72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B13BC-1D0D-4259-BB8E-2164EA23729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2791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8475" y="196850"/>
            <a:ext cx="1838325" cy="4403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1913" y="196850"/>
            <a:ext cx="5364162" cy="4403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25F38E-EC43-4574-B6DF-85FC88798345}" type="datetime1">
              <a:rPr lang="en-US" altLang="ru-RU" smtClean="0"/>
              <a:t>4/28/2024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0E04F-6850-4D37-9149-24347D90DC9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7011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830E07-2A11-4ED5-823A-E3CA316EB9B1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3A49BD-9B94-4D00-B812-E58A8319F4F9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51330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384300"/>
            <a:ext cx="4027487" cy="2917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4300"/>
            <a:ext cx="4027488" cy="2917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C48E09-5DFE-4631-B4D0-CE0CFA4205CB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8965E-205B-49AE-A7A8-14147B145F97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6825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117B44-C3B6-47EE-BD74-748843DBE6AB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BF5164-A086-426D-9224-CEE4F0E41235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88387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742BA4-FFB1-4308-BA8C-16B884F11F09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60656-1C48-4B1D-A880-FDF1E21F3E41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05820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CB399A-AD5D-4032-8DCD-571089B88A57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DF164-4CF6-4A2D-8A01-A491A39349E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76295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15F644-9C08-4247-AAD2-0136708B6721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144A04-C89A-4856-995F-02D1E8CF4CAD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90328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AC42E7-F11B-4A1B-B15C-54CE1874B992}" type="datetime1">
              <a:rPr lang="en-US" altLang="ru-RU" smtClean="0"/>
              <a:t>4/28/2024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241B71-63FF-4DC7-9280-1C37E1A7260A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1063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96850"/>
            <a:ext cx="82073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4300"/>
            <a:ext cx="8207375" cy="29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4838700"/>
            <a:ext cx="21336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fld id="{D04F5524-F882-48DB-98E4-FDA3CF683C96}" type="datetime1">
              <a:rPr lang="en-US" altLang="ru-RU" smtClean="0"/>
              <a:pPr/>
              <a:t>4/28/2024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5313" y="4838700"/>
            <a:ext cx="28956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64313" y="4838700"/>
            <a:ext cx="21224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fld id="{98D956A5-62E5-48C0-B56E-850BE4D646B1}" type="slidenum">
              <a:rPr lang="en-GB" altLang="ru-RU" smtClean="0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196850"/>
            <a:ext cx="7342187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1204913"/>
            <a:ext cx="7354887" cy="339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fld id="{9EB7957F-08C3-4410-AFBF-75E110D8D170}" type="datetime1">
              <a:rPr lang="en-US" altLang="ru-RU" smtClean="0"/>
              <a:pPr/>
              <a:t>4/28/2024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25000"/>
                  </a:schemeClr>
                </a:solidFill>
                <a:latin typeface="+mn-lt"/>
              </a:defRPr>
            </a:lvl1pPr>
          </a:lstStyle>
          <a:p>
            <a:fld id="{C3BFB32C-6543-46E3-999A-79726E92EF7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C5A75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0d84dX4J5s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95536" y="3436640"/>
            <a:ext cx="4680520" cy="936104"/>
          </a:xfrm>
          <a:noFill/>
          <a:effectLst/>
        </p:spPr>
        <p:txBody>
          <a:bodyPr/>
          <a:lstStyle/>
          <a:p>
            <a:r>
              <a:rPr lang="en-US" altLang="ru-RU">
                <a:solidFill>
                  <a:schemeClr val="tx1"/>
                </a:solidFill>
              </a:rPr>
              <a:t>Predicting Avalanche Danger Levels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395536" y="4516760"/>
            <a:ext cx="4320927" cy="36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rgbClr val="4C5A75"/>
                </a:solidFill>
                <a:latin typeface="Calibri" pitchFamily="34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9pPr>
          </a:lstStyle>
          <a:p>
            <a:r>
              <a:rPr lang="en-US" altLang="ru-RU" b="0">
                <a:solidFill>
                  <a:schemeClr val="tx1"/>
                </a:solidFill>
              </a:rPr>
              <a:t>By </a:t>
            </a:r>
            <a:r>
              <a:rPr lang="en-US" altLang="ru-RU" b="0" err="1">
                <a:solidFill>
                  <a:schemeClr val="tx1"/>
                </a:solidFill>
              </a:rPr>
              <a:t>Kaloyan</a:t>
            </a:r>
            <a:r>
              <a:rPr lang="en-US" altLang="ru-RU" b="0">
                <a:solidFill>
                  <a:schemeClr val="tx1"/>
                </a:solidFill>
              </a:rPr>
              <a:t> </a:t>
            </a:r>
            <a:r>
              <a:rPr lang="en-US" altLang="ru-RU" b="0" err="1">
                <a:solidFill>
                  <a:schemeClr val="tx1"/>
                </a:solidFill>
              </a:rPr>
              <a:t>Popdonchev</a:t>
            </a:r>
            <a:endParaRPr lang="uk-UA" altLang="ru-RU" b="0">
              <a:solidFill>
                <a:schemeClr val="tx1"/>
              </a:solidFill>
            </a:endParaRPr>
          </a:p>
        </p:txBody>
      </p:sp>
      <p:sp>
        <p:nvSpPr>
          <p:cNvPr id="4" name="Нижний колонтитул 4"/>
          <p:cNvSpPr txBox="1">
            <a:spLocks/>
          </p:cNvSpPr>
          <p:nvPr/>
        </p:nvSpPr>
        <p:spPr>
          <a:xfrm>
            <a:off x="7097305" y="4669059"/>
            <a:ext cx="1872208" cy="218703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ru-RU" sz="900">
                <a:solidFill>
                  <a:schemeClr val="accent4">
                    <a:lumMod val="50000"/>
                  </a:schemeClr>
                </a:solidFill>
                <a:latin typeface="+mn-lt"/>
              </a:rPr>
              <a:t>Design by PoweredTemplate.com</a:t>
            </a:r>
            <a:endParaRPr lang="ru-RU" altLang="ru-RU" sz="90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F38F4B-8CB0-8F0B-988F-6B7DDC52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" y="996667"/>
            <a:ext cx="5907413" cy="39134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0D64B0-559B-8636-555D-4B43BBDCC6B5}"/>
              </a:ext>
            </a:extLst>
          </p:cNvPr>
          <p:cNvSpPr txBox="1">
            <a:spLocks/>
          </p:cNvSpPr>
          <p:nvPr/>
        </p:nvSpPr>
        <p:spPr>
          <a:xfrm>
            <a:off x="214105" y="238264"/>
            <a:ext cx="7342187" cy="8572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4C5A75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4C5A75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4C5A75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4C5A75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4C5A75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4C5A75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4C5A75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4C5A75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4C5A75"/>
                </a:solidFill>
                <a:latin typeface="Calibri" pitchFamily="34" charset="0"/>
              </a:defRPr>
            </a:lvl9pPr>
          </a:lstStyle>
          <a:p>
            <a:r>
              <a:rPr lang="en-US" b="0" kern="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6EEFB-0010-0C28-E3DA-FF22B8E2765B}"/>
              </a:ext>
            </a:extLst>
          </p:cNvPr>
          <p:cNvSpPr txBox="1">
            <a:spLocks/>
          </p:cNvSpPr>
          <p:nvPr/>
        </p:nvSpPr>
        <p:spPr>
          <a:xfrm>
            <a:off x="6116975" y="872467"/>
            <a:ext cx="2880047" cy="33956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sz="1600" b="0" kern="0" dirty="0">
                <a:solidFill>
                  <a:schemeClr val="bg1"/>
                </a:solidFill>
              </a:rPr>
              <a:t>Exploring viability of Logistic Regression</a:t>
            </a:r>
            <a:endParaRPr lang="en-US" sz="1600" b="0" kern="0" dirty="0">
              <a:solidFill>
                <a:schemeClr val="bg1"/>
              </a:solidFill>
              <a:cs typeface="Calibri"/>
            </a:endParaRPr>
          </a:p>
          <a:p>
            <a:endParaRPr lang="en-US" sz="1600" b="0" kern="0" dirty="0">
              <a:solidFill>
                <a:schemeClr val="bg1"/>
              </a:solidFill>
              <a:cs typeface="Calibri"/>
            </a:endParaRPr>
          </a:p>
          <a:p>
            <a:r>
              <a:rPr lang="en-US" sz="1600" b="0" kern="0" dirty="0">
                <a:solidFill>
                  <a:schemeClr val="bg1"/>
                </a:solidFill>
              </a:rPr>
              <a:t>Using similar methods to estimate avalanche sizes</a:t>
            </a:r>
            <a:endParaRPr lang="en-US" sz="1600" b="0" kern="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095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12D4-7391-733C-45CE-9F9C585D5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316" y="435112"/>
            <a:ext cx="5064816" cy="55880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  <a:cs typeface="Calibri Light"/>
              </a:rPr>
              <a:t>Thank You For Your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35778-D091-94C8-6B05-23D76FDCE1F1}"/>
              </a:ext>
            </a:extLst>
          </p:cNvPr>
          <p:cNvSpPr txBox="1"/>
          <p:nvPr/>
        </p:nvSpPr>
        <p:spPr>
          <a:xfrm>
            <a:off x="3953099" y="3790159"/>
            <a:ext cx="1135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rial"/>
                <a:cs typeface="Arial"/>
              </a:rPr>
              <a:t>QA Time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83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8288"/>
            <a:ext cx="8353425" cy="700087"/>
          </a:xfrm>
        </p:spPr>
        <p:txBody>
          <a:bodyPr/>
          <a:lstStyle/>
          <a:p>
            <a:r>
              <a:rPr lang="en-US" altLang="ru-RU">
                <a:solidFill>
                  <a:schemeClr val="tx1"/>
                </a:solidFill>
              </a:rPr>
              <a:t>Contents</a:t>
            </a:r>
            <a:endParaRPr lang="uk-UA" altLang="ru-RU">
              <a:solidFill>
                <a:schemeClr val="tx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76350"/>
            <a:ext cx="8350250" cy="3600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>
                <a:solidFill>
                  <a:schemeClr val="tx2"/>
                </a:solidFill>
                <a:ea typeface="Gulim" pitchFamily="34" charset="-127"/>
              </a:rPr>
              <a:t>Introduction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chemeClr val="tx2"/>
                </a:solidFill>
                <a:ea typeface="Gulim" pitchFamily="34" charset="-127"/>
              </a:rPr>
              <a:t>What are Danger Levels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chemeClr val="tx2"/>
                </a:solidFill>
                <a:ea typeface="Gulim" pitchFamily="34" charset="-127"/>
              </a:rPr>
              <a:t>Sourcing the Data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chemeClr val="tx2"/>
                </a:solidFill>
                <a:ea typeface="Gulim" pitchFamily="34" charset="-127"/>
              </a:rPr>
              <a:t>Analysis and results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chemeClr val="tx2"/>
                </a:solidFill>
                <a:ea typeface="Gulim" pitchFamily="34" charset="-127"/>
              </a:rPr>
              <a:t>Conclusion</a:t>
            </a:r>
          </a:p>
          <a:p>
            <a:pPr>
              <a:lnSpc>
                <a:spcPct val="90000"/>
              </a:lnSpc>
            </a:pPr>
            <a:endParaRPr lang="en-US" altLang="ko-KR">
              <a:solidFill>
                <a:schemeClr val="tx2"/>
              </a:solidFill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411760" y="55632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+mn-lt"/>
              </a:rPr>
              <a:t>“Machine Learning is my Favorite thing”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59932" y="106037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chemeClr val="bg1"/>
                </a:solidFill>
                <a:latin typeface="+mn-lt"/>
              </a:rPr>
              <a:t>~Alex </a:t>
            </a:r>
            <a:r>
              <a:rPr lang="en-US" sz="1200" i="1" err="1">
                <a:solidFill>
                  <a:schemeClr val="bg1"/>
                </a:solidFill>
                <a:latin typeface="+mn-lt"/>
              </a:rPr>
              <a:t>Caian</a:t>
            </a:r>
            <a:endParaRPr lang="en-US" sz="1200" i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288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9725"/>
            <a:ext cx="7489825" cy="531813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accent1">
                    <a:lumMod val="50000"/>
                  </a:schemeClr>
                </a:solidFill>
                <a:cs typeface="Futura" panose="02020800000000000000" pitchFamily="18" charset="0"/>
              </a:rPr>
              <a:t>Introduction</a:t>
            </a:r>
            <a:endParaRPr lang="en-US" alt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8888" y="1060450"/>
            <a:ext cx="3378696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600" b="0" ker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Avalanches result in approximately 100 fatalities a year in Europe.</a:t>
            </a:r>
          </a:p>
          <a:p>
            <a:pPr>
              <a:defRPr/>
            </a:pPr>
            <a:endParaRPr lang="en-US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r>
              <a:rPr lang="en-US" sz="1600" b="0" ker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The motivation:</a:t>
            </a:r>
          </a:p>
          <a:p>
            <a:pPr marL="457200" lvl="1" indent="0">
              <a:buNone/>
              <a:defRPr/>
            </a:pPr>
            <a:r>
              <a:rPr lang="en-US" sz="1600" b="0" ker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In Bulgaria there is a lack of culture and infrastructure regarding avalanches. </a:t>
            </a:r>
          </a:p>
          <a:p>
            <a:pPr>
              <a:defRPr/>
            </a:pPr>
            <a:endParaRPr lang="en-US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r>
              <a:rPr lang="en-US" sz="1600" b="0" ker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The aim of the analysis:</a:t>
            </a:r>
            <a:endParaRPr lang="en-US" sz="16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457200" lvl="1" indent="0">
              <a:buNone/>
              <a:defRPr/>
            </a:pPr>
            <a:r>
              <a:rPr lang="en-US" sz="1600" b="0" ker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Can we use technology to predict avalanches?</a:t>
            </a:r>
          </a:p>
          <a:p>
            <a:pPr lvl="1">
              <a:defRPr/>
            </a:pPr>
            <a:endParaRPr lang="en-US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endParaRPr lang="en-US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>
              <a:buNone/>
              <a:defRPr/>
            </a:pPr>
            <a:endParaRPr lang="ru-RU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endParaRPr lang="ru-RU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endParaRPr lang="ru-RU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endParaRPr lang="en-US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752" y="1060450"/>
            <a:ext cx="4505037" cy="33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3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2131" y="166361"/>
            <a:ext cx="4680768" cy="700087"/>
          </a:xfrm>
        </p:spPr>
        <p:txBody>
          <a:bodyPr/>
          <a:lstStyle/>
          <a:p>
            <a:r>
              <a:rPr lang="en-US" altLang="ru-RU">
                <a:solidFill>
                  <a:schemeClr val="tx1"/>
                </a:solidFill>
              </a:rPr>
              <a:t>Danger Levels explained</a:t>
            </a:r>
            <a:endParaRPr lang="uk-UA" altLang="ru-RU">
              <a:solidFill>
                <a:schemeClr val="tx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9029" y="1065864"/>
            <a:ext cx="4607576" cy="3600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1600">
                <a:solidFill>
                  <a:schemeClr val="tx2"/>
                </a:solidFill>
                <a:ea typeface="Gulim"/>
                <a:cs typeface="Calibri"/>
              </a:rPr>
              <a:t>Level 5 is very rarely forecast, and accounting for around 1% of fatalities</a:t>
            </a:r>
            <a:endParaRPr lang="en-US" altLang="ko-KR" sz="1600">
              <a:solidFill>
                <a:schemeClr val="tx2"/>
              </a:solidFill>
              <a:ea typeface="Gulim" pitchFamily="34" charset="-127"/>
              <a:cs typeface="Calibri"/>
            </a:endParaRPr>
          </a:p>
          <a:p>
            <a:pPr>
              <a:lnSpc>
                <a:spcPct val="90000"/>
              </a:lnSpc>
            </a:pPr>
            <a:endParaRPr lang="en-US" altLang="ko-KR" sz="1600">
              <a:solidFill>
                <a:schemeClr val="tx2"/>
              </a:solidFill>
              <a:ea typeface="Gulim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solidFill>
                  <a:schemeClr val="tx2"/>
                </a:solidFill>
                <a:ea typeface="Gulim"/>
                <a:cs typeface="Calibri"/>
              </a:rPr>
              <a:t>Most critical is Level 3</a:t>
            </a:r>
            <a:endParaRPr lang="en-US" altLang="ko-KR" sz="1600">
              <a:solidFill>
                <a:schemeClr val="tx2"/>
              </a:solidFill>
              <a:ea typeface="Gulim" pitchFamily="34" charset="-127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en-US" altLang="ko-KR" sz="1600">
                <a:solidFill>
                  <a:schemeClr val="tx2"/>
                </a:solidFill>
                <a:ea typeface="Gulim"/>
                <a:cs typeface="Calibri"/>
              </a:rPr>
              <a:t>Around 30% of season forecasts</a:t>
            </a:r>
            <a:endParaRPr lang="en-US" altLang="ko-KR" sz="1600">
              <a:solidFill>
                <a:schemeClr val="tx2"/>
              </a:solidFill>
              <a:ea typeface="Gulim" pitchFamily="34" charset="-127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en-US" altLang="ko-KR" sz="1600">
                <a:solidFill>
                  <a:schemeClr val="tx2"/>
                </a:solidFill>
                <a:ea typeface="Gulim"/>
                <a:cs typeface="Calibri"/>
              </a:rPr>
              <a:t>50% of avalanche fatalities</a:t>
            </a:r>
            <a:endParaRPr lang="en-US" altLang="ko-KR" sz="1600">
              <a:solidFill>
                <a:schemeClr val="tx2"/>
              </a:solidFill>
              <a:ea typeface="Gulim" pitchFamily="34" charset="-127"/>
              <a:cs typeface="Calibri"/>
            </a:endParaRPr>
          </a:p>
          <a:p>
            <a:pPr>
              <a:lnSpc>
                <a:spcPct val="90000"/>
              </a:lnSpc>
            </a:pPr>
            <a:endParaRPr lang="en-US" altLang="ko-KR" sz="1600">
              <a:solidFill>
                <a:schemeClr val="tx2"/>
              </a:solidFill>
              <a:ea typeface="Gulim" pitchFamily="34" charset="-127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solidFill>
                  <a:schemeClr val="tx2"/>
                </a:solidFill>
                <a:ea typeface="Gulim"/>
                <a:cs typeface="Calibri"/>
              </a:rPr>
              <a:t>Across Europe, most common is level 2 with 50% during the season </a:t>
            </a:r>
            <a:endParaRPr lang="en-US" altLang="ko-KR" sz="1600">
              <a:solidFill>
                <a:schemeClr val="tx2"/>
              </a:solidFill>
              <a:ea typeface="Gulim" pitchFamily="34" charset="-127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1F84F-2876-511C-D063-60B86CE67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9" y="1061830"/>
            <a:ext cx="4245635" cy="34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28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8288"/>
            <a:ext cx="8353425" cy="700087"/>
          </a:xfrm>
        </p:spPr>
        <p:txBody>
          <a:bodyPr/>
          <a:lstStyle/>
          <a:p>
            <a:r>
              <a:rPr lang="en-US" altLang="ru-RU">
                <a:solidFill>
                  <a:schemeClr val="tx1"/>
                </a:solidFill>
                <a:cs typeface="Calibri Light"/>
              </a:rPr>
              <a:t>W</a:t>
            </a:r>
            <a:r>
              <a:rPr lang="uk-UA" altLang="ru-RU">
                <a:solidFill>
                  <a:schemeClr val="tx1"/>
                </a:solidFill>
                <a:cs typeface="Calibri Light"/>
              </a:rPr>
              <a:t>here did the Data come from?</a:t>
            </a:r>
            <a:endParaRPr lang="uk-UA" altLang="ru-RU">
              <a:solidFill>
                <a:schemeClr val="tx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76350"/>
            <a:ext cx="2952576" cy="3600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1600">
                <a:solidFill>
                  <a:schemeClr val="tx2"/>
                </a:solidFill>
                <a:ea typeface="Gulim"/>
                <a:cs typeface="Calibri"/>
              </a:rPr>
              <a:t>The Swiss government is one of the most advanced when it comes to collecting avalanche data.</a:t>
            </a:r>
            <a:endParaRPr lang="en-US" altLang="ko-KR" sz="1600">
              <a:solidFill>
                <a:schemeClr val="tx2"/>
              </a:solidFill>
              <a:ea typeface="Gulim"/>
            </a:endParaRPr>
          </a:p>
          <a:p>
            <a:pPr>
              <a:lnSpc>
                <a:spcPct val="90000"/>
              </a:lnSpc>
            </a:pPr>
            <a:endParaRPr lang="en-US" altLang="ko-KR" sz="1600">
              <a:solidFill>
                <a:schemeClr val="tx2"/>
              </a:solidFill>
              <a:ea typeface="Gulim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solidFill>
                  <a:schemeClr val="tx2"/>
                </a:solidFill>
                <a:ea typeface="Gulim"/>
              </a:rPr>
              <a:t>Stations are used to capture 50 different metrics about weather conditions.</a:t>
            </a:r>
            <a:endParaRPr lang="en-US" sz="1600">
              <a:solidFill>
                <a:schemeClr val="tx2"/>
              </a:solidFill>
              <a:ea typeface="Gulim"/>
              <a:cs typeface="Calibri"/>
            </a:endParaRPr>
          </a:p>
          <a:p>
            <a:pPr>
              <a:lnSpc>
                <a:spcPct val="90000"/>
              </a:lnSpc>
            </a:pPr>
            <a:endParaRPr lang="en-US" altLang="ko-KR">
              <a:solidFill>
                <a:schemeClr val="tx2"/>
              </a:solidFill>
              <a:ea typeface="Gulim" pitchFamily="34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98" y="1276350"/>
            <a:ext cx="4841415" cy="35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9725"/>
            <a:ext cx="7489825" cy="531813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accent1">
                    <a:lumMod val="50000"/>
                  </a:schemeClr>
                </a:solidFill>
                <a:cs typeface="Futura" panose="02020800000000000000" pitchFamily="18" charset="0"/>
              </a:rPr>
              <a:t>Results of Analysis</a:t>
            </a:r>
            <a:endParaRPr lang="en-US" alt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48248" y="1053450"/>
            <a:ext cx="4522409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600" b="0" ker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From 2001 to 2020 danger level 5 appeared 82 times; all between 2018 and 2019</a:t>
            </a:r>
          </a:p>
          <a:p>
            <a:pPr>
              <a:defRPr/>
            </a:pPr>
            <a:endParaRPr lang="en-US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>
              <a:defRPr/>
            </a:pPr>
            <a:r>
              <a:rPr lang="en-US" sz="1600" b="0" ker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Futura" panose="02020800000000000000" pitchFamily="18" charset="0"/>
              </a:rPr>
              <a:t>Using a Decision Tree Classifier achieved a model with 80% accuracy on the testing set</a:t>
            </a:r>
            <a:endParaRPr lang="en-US" sz="16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>
              <a:defRPr/>
            </a:pPr>
            <a:endParaRPr lang="en-US" sz="1600" b="0" kern="0">
              <a:solidFill>
                <a:schemeClr val="accent1">
                  <a:lumMod val="50000"/>
                </a:schemeClr>
              </a:solidFill>
              <a:ea typeface="Futura" panose="02020800000000000000" pitchFamily="18" charset="0"/>
              <a:cs typeface="Calibri"/>
            </a:endParaRPr>
          </a:p>
          <a:p>
            <a:pPr>
              <a:defRPr/>
            </a:pPr>
            <a:r>
              <a:rPr lang="en-US" sz="1600" b="0" kern="0">
                <a:solidFill>
                  <a:schemeClr val="accent1">
                    <a:lumMod val="50000"/>
                  </a:schemeClr>
                </a:solidFill>
                <a:ea typeface="Futura" panose="02020800000000000000" pitchFamily="18" charset="0"/>
                <a:cs typeface="Calibri"/>
              </a:rPr>
              <a:t>The model uses only 13 parameters</a:t>
            </a:r>
          </a:p>
          <a:p>
            <a:pPr>
              <a:defRPr/>
            </a:pPr>
            <a:endParaRPr lang="en-US" sz="1600" b="0" kern="0">
              <a:ea typeface="Futura" panose="02020800000000000000" pitchFamily="18" charset="0"/>
              <a:cs typeface="Calibri"/>
            </a:endParaRPr>
          </a:p>
          <a:p>
            <a:pPr>
              <a:defRPr/>
            </a:pPr>
            <a:r>
              <a:rPr lang="en-US" sz="1600" b="0" kern="0">
                <a:ea typeface="Futura" panose="02020800000000000000" pitchFamily="18" charset="0"/>
                <a:cs typeface="Calibri"/>
              </a:rPr>
              <a:t>Logistic regression might work but it requires further analysis in interpreting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53" y="871233"/>
            <a:ext cx="2174980" cy="36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6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3FA8-8A9A-E884-4BC7-731D0FF5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cs typeface="Calibri Light"/>
              </a:rPr>
              <a:t>How can we use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5845C-F3DA-0013-758E-745FD1910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2140496"/>
            <a:ext cx="4027487" cy="2088232"/>
          </a:xfrm>
        </p:spPr>
        <p:txBody>
          <a:bodyPr/>
          <a:lstStyle/>
          <a:p>
            <a:r>
              <a:rPr lang="en-GB" sz="1600">
                <a:solidFill>
                  <a:schemeClr val="bg1"/>
                </a:solidFill>
                <a:cs typeface="Calibri"/>
              </a:rPr>
              <a:t>3 of the features are related to new snow</a:t>
            </a:r>
          </a:p>
          <a:p>
            <a:r>
              <a:rPr lang="en-GB" sz="1600">
                <a:solidFill>
                  <a:schemeClr val="bg1"/>
                </a:solidFill>
                <a:cs typeface="Calibri"/>
              </a:rPr>
              <a:t>2 to wind</a:t>
            </a:r>
          </a:p>
          <a:p>
            <a:r>
              <a:rPr lang="en-GB" sz="1600">
                <a:solidFill>
                  <a:schemeClr val="bg1"/>
                </a:solidFill>
                <a:cs typeface="Calibri"/>
              </a:rPr>
              <a:t>Elevation</a:t>
            </a:r>
          </a:p>
          <a:p>
            <a:r>
              <a:rPr lang="en-GB" sz="1600">
                <a:solidFill>
                  <a:schemeClr val="bg1"/>
                </a:solidFill>
                <a:cs typeface="Calibri"/>
              </a:rPr>
              <a:t>Region </a:t>
            </a:r>
          </a:p>
          <a:p>
            <a:r>
              <a:rPr lang="en-GB" sz="1600">
                <a:solidFill>
                  <a:schemeClr val="bg1"/>
                </a:solidFill>
                <a:cs typeface="Calibri"/>
              </a:rPr>
              <a:t>Penetration depth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12174-B3AD-5540-4A95-5FCE0BBCA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140496"/>
            <a:ext cx="4027488" cy="1656185"/>
          </a:xfrm>
        </p:spPr>
        <p:txBody>
          <a:bodyPr/>
          <a:lstStyle/>
          <a:p>
            <a:r>
              <a:rPr lang="en-GB" sz="1600">
                <a:solidFill>
                  <a:schemeClr val="bg1"/>
                </a:solidFill>
                <a:cs typeface="Calibri"/>
              </a:rPr>
              <a:t>Snow water equivalent</a:t>
            </a:r>
          </a:p>
          <a:p>
            <a:r>
              <a:rPr lang="en-GB" sz="1600">
                <a:solidFill>
                  <a:schemeClr val="bg1"/>
                </a:solidFill>
                <a:cs typeface="Calibri"/>
              </a:rPr>
              <a:t>Outgoing Shortwave Radiation</a:t>
            </a:r>
          </a:p>
          <a:p>
            <a:r>
              <a:rPr lang="en-GB" sz="1600">
                <a:solidFill>
                  <a:schemeClr val="bg1"/>
                </a:solidFill>
                <a:cs typeface="Calibri"/>
              </a:rPr>
              <a:t>Incoming Shortwave Radiation</a:t>
            </a:r>
          </a:p>
          <a:p>
            <a:r>
              <a:rPr lang="en-GB" sz="1600">
                <a:solidFill>
                  <a:schemeClr val="bg1"/>
                </a:solidFill>
                <a:cs typeface="Calibri"/>
              </a:rPr>
              <a:t>Wind heat flux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313" y="1371228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n-lt"/>
              </a:rPr>
              <a:t>List of most 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9635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Avalanche escape w/ Maël Ollivier">
            <a:hlinkClick r:id="" action="ppaction://media"/>
            <a:extLst>
              <a:ext uri="{FF2B5EF4-FFF2-40B4-BE49-F238E27FC236}">
                <a16:creationId xmlns:a16="http://schemas.microsoft.com/office/drawing/2014/main" id="{CD2BC9A5-0A6B-F801-796C-C69408282B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30275" y="514350"/>
            <a:ext cx="7283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9072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snowww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7D656B"/>
      </a:accent1>
      <a:accent2>
        <a:srgbClr val="41A4B1"/>
      </a:accent2>
      <a:accent3>
        <a:srgbClr val="E3D1D9"/>
      </a:accent3>
      <a:accent4>
        <a:srgbClr val="757575"/>
      </a:accent4>
      <a:accent5>
        <a:srgbClr val="4E6182"/>
      </a:accent5>
      <a:accent6>
        <a:srgbClr val="002060"/>
      </a:accent6>
      <a:hlink>
        <a:srgbClr val="FF0000"/>
      </a:hlink>
      <a:folHlink>
        <a:srgbClr val="00B0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snowww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7D656B"/>
      </a:accent1>
      <a:accent2>
        <a:srgbClr val="41A4B1"/>
      </a:accent2>
      <a:accent3>
        <a:srgbClr val="E3D1D9"/>
      </a:accent3>
      <a:accent4>
        <a:srgbClr val="757575"/>
      </a:accent4>
      <a:accent5>
        <a:srgbClr val="4E6182"/>
      </a:accent5>
      <a:accent6>
        <a:srgbClr val="002060"/>
      </a:accent6>
      <a:hlink>
        <a:srgbClr val="FF0000"/>
      </a:hlink>
      <a:folHlink>
        <a:srgbClr val="00B0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template</vt:lpstr>
      <vt:lpstr>Custom Design</vt:lpstr>
      <vt:lpstr>Predicting Avalanche Danger Levels</vt:lpstr>
      <vt:lpstr>Contents</vt:lpstr>
      <vt:lpstr>PowerPoint Presentation</vt:lpstr>
      <vt:lpstr>Introduction</vt:lpstr>
      <vt:lpstr>Danger Levels explained</vt:lpstr>
      <vt:lpstr>Where did the Data come from?</vt:lpstr>
      <vt:lpstr>Results of Analysis</vt:lpstr>
      <vt:lpstr>How can we use these results?</vt:lpstr>
      <vt:lpstr>PowerPoint Presentation</vt:lpstr>
      <vt:lpstr>PowerPoint Presentation</vt:lpstr>
      <vt:lpstr>Thank You For Your Attention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revision>23</cp:revision>
  <dcterms:created xsi:type="dcterms:W3CDTF">2006-06-29T12:15:01Z</dcterms:created>
  <dcterms:modified xsi:type="dcterms:W3CDTF">2024-04-28T22:39:42Z</dcterms:modified>
</cp:coreProperties>
</file>